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719" r:id="rId5"/>
    <p:sldMasterId id="2147483658" r:id="rId6"/>
    <p:sldMasterId id="2147483668" r:id="rId7"/>
    <p:sldMasterId id="2147483695" r:id="rId8"/>
    <p:sldMasterId id="2147483678" r:id="rId9"/>
    <p:sldMasterId id="2147483687" r:id="rId10"/>
  </p:sldMasterIdLst>
  <p:notesMasterIdLst>
    <p:notesMasterId r:id="rId15"/>
  </p:notesMasterIdLst>
  <p:sldIdLst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89"/>
    <a:srgbClr val="6D6E71"/>
    <a:srgbClr val="005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C818D-88C5-DA40-A44D-F3F757763B1A}" v="32" dt="2026-01-21T16:46:10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 Regular" panose="02020603050405020304" pitchFamily="18" charset="0"/>
              </a:defRPr>
            </a:lvl1pPr>
          </a:lstStyle>
          <a:p>
            <a:fld id="{B7FA982B-0723-154B-AE72-33AB30049257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 Regular" panose="02020603050405020304" pitchFamily="18" charset="0"/>
              </a:defRPr>
            </a:lvl1pPr>
          </a:lstStyle>
          <a:p>
            <a:fld id="{ED3CB3C9-BA7E-6D44-9633-71BC9013B0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3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8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4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8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4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5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37C1-202A-C24D-826D-74EAA9B9B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73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84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14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9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2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4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CC5A-C169-1F44-80AA-8F21DB52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138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959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85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96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347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969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21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66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864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33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A0BE3-2EA6-2E4A-98C9-90E374121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840" y="2692400"/>
            <a:ext cx="5971872" cy="1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98142-E642-AF4D-B505-2915E1869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2382" y="2662402"/>
            <a:ext cx="3869182" cy="14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56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3425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372D6-9BBC-0A40-B6B8-FBAB7785E4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094" y="5373790"/>
            <a:ext cx="2983006" cy="11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38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870325"/>
            <a:ext cx="10515600" cy="1325563"/>
          </a:xfrm>
        </p:spPr>
        <p:txBody>
          <a:bodyPr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6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487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6F3D3E-413D-1148-8A4C-CB9EB4C9B15F}"/>
              </a:ext>
            </a:extLst>
          </p:cNvPr>
          <p:cNvSpPr txBox="1">
            <a:spLocks/>
          </p:cNvSpPr>
          <p:nvPr userDrawn="1"/>
        </p:nvSpPr>
        <p:spPr>
          <a:xfrm>
            <a:off x="838200" y="27573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2"/>
                </a:solidFill>
                <a:latin typeface="Myriad Pro Light" panose="020B0503030403020204" pitchFamily="34" charset="0"/>
                <a:ea typeface="Myriad Pro Light" panose="020B0503030403020204" pitchFamily="34" charset="0"/>
                <a:cs typeface="Myriad Pro Light" panose="020B0503030403020204" pitchFamily="34" charset="0"/>
              </a:defRPr>
            </a:lvl1pPr>
          </a:lstStyle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0BEFC-4175-CB40-9C2C-C2BC678B3C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5495635"/>
            <a:ext cx="10515600" cy="681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</a:lstStyle>
          <a:p>
            <a:pPr lvl="0"/>
            <a:r>
              <a:rPr lang="en-US" dirty="0" err="1"/>
              <a:t>NeMTSS</a:t>
            </a:r>
            <a:r>
              <a:rPr lang="en-US" dirty="0"/>
              <a:t> Implementation Support Team, University of Nebraska–Lincoln is funded by the Nebraska Department of Education (USDE IDEA, Part B-611 Grant). Contents do not necessarily represent the policy of NDE or USDE, and no endorsement should be assumed. Developed by UNL-CYFS MTSS Implementation Support Team.</a:t>
            </a:r>
          </a:p>
        </p:txBody>
      </p:sp>
    </p:spTree>
    <p:extLst>
      <p:ext uri="{BB962C8B-B14F-4D97-AF65-F5344CB8AC3E}">
        <p14:creationId xmlns:p14="http://schemas.microsoft.com/office/powerpoint/2010/main" val="949338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A3678A-AEEB-28AF-7546-2047A42D364F}"/>
              </a:ext>
            </a:extLst>
          </p:cNvPr>
          <p:cNvSpPr/>
          <p:nvPr userDrawn="1"/>
        </p:nvSpPr>
        <p:spPr>
          <a:xfrm>
            <a:off x="-86113" y="-78949"/>
            <a:ext cx="6181343" cy="35091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B1F086-E388-40F2-420F-80ABEA9719A0}"/>
              </a:ext>
            </a:extLst>
          </p:cNvPr>
          <p:cNvSpPr/>
          <p:nvPr userDrawn="1"/>
        </p:nvSpPr>
        <p:spPr>
          <a:xfrm>
            <a:off x="6103594" y="3419568"/>
            <a:ext cx="6181343" cy="357768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B2D97-6A9B-E39C-EBEA-BF9912B176AD}"/>
              </a:ext>
            </a:extLst>
          </p:cNvPr>
          <p:cNvSpPr/>
          <p:nvPr userDrawn="1"/>
        </p:nvSpPr>
        <p:spPr>
          <a:xfrm>
            <a:off x="6095230" y="-79641"/>
            <a:ext cx="6181342" cy="349931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0A71C5-0599-DB01-F0D9-7E3C2B9D8A06}"/>
              </a:ext>
            </a:extLst>
          </p:cNvPr>
          <p:cNvSpPr/>
          <p:nvPr userDrawn="1"/>
        </p:nvSpPr>
        <p:spPr>
          <a:xfrm>
            <a:off x="-77002" y="3430892"/>
            <a:ext cx="6181344" cy="35091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3BC9A-9537-23F5-4AED-9BE91DF60BD2}"/>
              </a:ext>
            </a:extLst>
          </p:cNvPr>
          <p:cNvSpPr txBox="1"/>
          <p:nvPr userDrawn="1"/>
        </p:nvSpPr>
        <p:spPr>
          <a:xfrm>
            <a:off x="1138999" y="2645521"/>
            <a:ext cx="40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&amp; Shared Leadership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E38D25-998D-047A-11C6-486755EB1AD2}"/>
              </a:ext>
            </a:extLst>
          </p:cNvPr>
          <p:cNvSpPr txBox="1"/>
          <p:nvPr userDrawn="1"/>
        </p:nvSpPr>
        <p:spPr>
          <a:xfrm>
            <a:off x="7212467" y="6244631"/>
            <a:ext cx="37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&amp; Collaboration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96135B-19C0-FDED-4954-00E599F92A65}"/>
              </a:ext>
            </a:extLst>
          </p:cNvPr>
          <p:cNvSpPr txBox="1"/>
          <p:nvPr userDrawn="1"/>
        </p:nvSpPr>
        <p:spPr>
          <a:xfrm>
            <a:off x="6956161" y="2645521"/>
            <a:ext cx="463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Layered Continuum of Supports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0E55F-D3DA-483A-B10F-2BA9FF9263DE}"/>
              </a:ext>
            </a:extLst>
          </p:cNvPr>
          <p:cNvSpPr txBox="1"/>
          <p:nvPr userDrawn="1"/>
        </p:nvSpPr>
        <p:spPr>
          <a:xfrm>
            <a:off x="1265522" y="6255677"/>
            <a:ext cx="349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Data-Based Decision-Making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81A478-F48B-3B64-E66F-696452A2A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126" y="3809175"/>
            <a:ext cx="2240454" cy="22404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5C4079-904B-98B1-0233-8D4EACD56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40000" y="4089527"/>
            <a:ext cx="2129115" cy="2129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6D6849-2894-2939-2876-176147CD0F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00383" y="331218"/>
            <a:ext cx="1887367" cy="19122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409957-38F2-B2CF-D3C7-9A238E32B7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149115" y="477681"/>
            <a:ext cx="2007480" cy="16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6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4572-430D-FD4F-A9B3-3CCB67B6DBD9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5AD-9A20-3940-8BA7-E0F0D81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9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4572-430D-FD4F-A9B3-3CCB67B6DBD9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185AD-9A20-3940-8BA7-E0F0D81A0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815F-03EB-6445-9BCE-488C20ED19DD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DDA45-B316-B64F-A74B-FA2C4FA09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835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6EEF815F-03EB-6445-9BCE-488C20ED19DD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35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35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472DDA45-B316-B64F-A74B-FA2C4FA09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835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6EEF815F-03EB-6445-9BCE-488C20ED19DD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35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35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472DDA45-B316-B64F-A74B-FA2C4FA09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70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0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CA5337C1-202A-C24D-826D-74EAA9B9B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3665" y="5994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2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5665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680DCC5A-C169-1F44-80AA-8F21DB52C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0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imes New Roman Regular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97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5" r:id="rId2"/>
    <p:sldLayoutId id="2147483680" r:id="rId3"/>
    <p:sldLayoutId id="2147483684" r:id="rId4"/>
    <p:sldLayoutId id="2147483685" r:id="rId5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1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Myriad Pro Semibold" panose="020B0503030403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panose="02020603050405020304" pitchFamily="18" charset="0"/>
              </a:defRPr>
            </a:lvl1pPr>
          </a:lstStyle>
          <a:p>
            <a:fld id="{759D4572-430D-FD4F-A9B3-3CCB67B6DBD9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panose="02020603050405020304" pitchFamily="18" charset="0"/>
              </a:defRPr>
            </a:lvl1pPr>
          </a:lstStyle>
          <a:p>
            <a:fld id="{4D2185AD-9A20-3940-8BA7-E0F0D81A08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693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27C06A-E120-2236-C3FC-ED5F6057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BEFORE USING TEMPLATE</a:t>
            </a:r>
          </a:p>
        </p:txBody>
      </p:sp>
      <p:pic>
        <p:nvPicPr>
          <p:cNvPr id="8" name="Picture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46C967-0902-6096-FFFC-2858D13E1B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9" b="20620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117EA4-F8F7-072A-8842-88CBDE929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template contains </a:t>
            </a:r>
            <a:r>
              <a:rPr lang="en-US" b="1" u="sng" dirty="0"/>
              <a:t>several</a:t>
            </a:r>
            <a:r>
              <a:rPr lang="en-US" dirty="0"/>
              <a:t> master slide options. To see all available slides, select the </a:t>
            </a:r>
            <a:r>
              <a:rPr lang="en-US" b="1" dirty="0"/>
              <a:t>Layout dropdown</a:t>
            </a:r>
            <a:r>
              <a:rPr lang="en-US" dirty="0"/>
              <a:t>. Make sure to scroll to the bottom to view all available slides.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7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1CC5-79B7-A29D-0EC9-872098A0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168"/>
            <a:ext cx="10515600" cy="1325563"/>
          </a:xfrm>
        </p:spPr>
        <p:txBody>
          <a:bodyPr/>
          <a:lstStyle/>
          <a:p>
            <a:r>
              <a:rPr lang="en-US" dirty="0"/>
              <a:t>ADA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E758-4474-16F8-C8E1-FAD0C4C6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913"/>
            <a:ext cx="10515600" cy="382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Important accessibility considerations (not a comprehensive list):</a:t>
            </a:r>
            <a:endParaRPr lang="en-US" dirty="0">
              <a:solidFill>
                <a:schemeClr val="accent3"/>
              </a:solidFill>
            </a:endParaRPr>
          </a:p>
          <a:p>
            <a:pPr fontAlgn="base"/>
            <a:r>
              <a:rPr lang="en-US" b="1" dirty="0"/>
              <a:t>ONLY use master slides. </a:t>
            </a:r>
            <a:r>
              <a:rPr lang="en-US" dirty="0"/>
              <a:t>Select from the NEW SLIDE dropdown. (Do NOT create a new slide using text boxes.)</a:t>
            </a:r>
          </a:p>
          <a:p>
            <a:pPr fontAlgn="base"/>
            <a:r>
              <a:rPr lang="en-US" dirty="0"/>
              <a:t>Add alternative text to ALL images, including graphs and charts (Do NOT use SmartArt.)</a:t>
            </a:r>
          </a:p>
          <a:p>
            <a:pPr fontAlgn="base"/>
            <a:r>
              <a:rPr lang="en-US" dirty="0"/>
              <a:t>Add captions to ALL images, graphs and charts.</a:t>
            </a:r>
          </a:p>
          <a:p>
            <a:pPr fontAlgn="base"/>
            <a:r>
              <a:rPr lang="en-US" dirty="0"/>
              <a:t>All slides must include a title (if there are multiple slides with same title make sure to include “cont.” or indicate “part 1”, “part 2”,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Keep bulleted lists to no more than two levels.</a:t>
            </a:r>
          </a:p>
          <a:p>
            <a:pPr fontAlgn="base"/>
            <a:r>
              <a:rPr lang="en-US" dirty="0"/>
              <a:t>Text should be at least 20 pt size. </a:t>
            </a:r>
          </a:p>
          <a:p>
            <a:pPr fontAlgn="base"/>
            <a:r>
              <a:rPr lang="en-US" dirty="0"/>
              <a:t>Only use </a:t>
            </a:r>
            <a:r>
              <a:rPr lang="en-US" dirty="0" err="1"/>
              <a:t>NeMTSS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grey</a:t>
            </a:r>
            <a:r>
              <a:rPr lang="en-US" dirty="0"/>
              <a:t>, </a:t>
            </a:r>
            <a:r>
              <a:rPr lang="en-US" b="1" dirty="0">
                <a:solidFill>
                  <a:schemeClr val="bg2"/>
                </a:solidFill>
              </a:rPr>
              <a:t>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purple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3"/>
                </a:solidFill>
              </a:rPr>
              <a:t>red</a:t>
            </a:r>
            <a:r>
              <a:rPr lang="en-US" dirty="0"/>
              <a:t> for text on a white background; or use white text on full color backgrounds. (All </a:t>
            </a:r>
            <a:r>
              <a:rPr lang="en-US" dirty="0" err="1"/>
              <a:t>NeMTSS</a:t>
            </a:r>
            <a:r>
              <a:rPr lang="en-US" dirty="0"/>
              <a:t> colors are ok to use for icons/graphics/charts.)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F94EB4-D047-192E-03BA-4A0EC602AA13}"/>
              </a:ext>
            </a:extLst>
          </p:cNvPr>
          <p:cNvGrpSpPr/>
          <p:nvPr/>
        </p:nvGrpSpPr>
        <p:grpSpPr>
          <a:xfrm>
            <a:off x="8300306" y="325005"/>
            <a:ext cx="3594538" cy="1317789"/>
            <a:chOff x="5297214" y="231831"/>
            <a:chExt cx="3594538" cy="13177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1D2188-2C25-A241-8626-1DAA11BC0C61}"/>
                </a:ext>
              </a:extLst>
            </p:cNvPr>
            <p:cNvSpPr/>
            <p:nvPr/>
          </p:nvSpPr>
          <p:spPr>
            <a:xfrm>
              <a:off x="5297214" y="231831"/>
              <a:ext cx="3594538" cy="13177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person with a paper and text&#10;&#10;AI-generated content may be incorrect.">
              <a:extLst>
                <a:ext uri="{FF2B5EF4-FFF2-40B4-BE49-F238E27FC236}">
                  <a16:creationId xmlns:a16="http://schemas.microsoft.com/office/drawing/2014/main" id="{F4126230-486D-BC42-6FF9-7AC53CE2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8956" y="399805"/>
              <a:ext cx="1079500" cy="965200"/>
            </a:xfrm>
            <a:prstGeom prst="rect">
              <a:avLst/>
            </a:prstGeom>
            <a:effectLst/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8DB514E-35D9-8C00-7B56-9F94A46B1B3E}"/>
                </a:ext>
              </a:extLst>
            </p:cNvPr>
            <p:cNvSpPr txBox="1">
              <a:spLocks/>
            </p:cNvSpPr>
            <p:nvPr/>
          </p:nvSpPr>
          <p:spPr>
            <a:xfrm>
              <a:off x="6589987" y="440176"/>
              <a:ext cx="2301765" cy="965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Run accessibility check and resolve any issues before sharing presentation.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77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00988D7-5791-50E2-3041-20695B8E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 vs Captions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E5E767-4E09-BA32-03E4-4DDB51CA8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2101"/>
          </a:xfrm>
        </p:spPr>
        <p:txBody>
          <a:bodyPr anchor="t"/>
          <a:lstStyle/>
          <a:p>
            <a:r>
              <a:rPr lang="en-US" dirty="0"/>
              <a:t>Alt Text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75AFCC-6886-0AF5-9DD5-D813B674B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3264"/>
            <a:ext cx="5157787" cy="368458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Alt text is not visible on the slide and enables screen readers to read out the description of the image for visually impaired users.</a:t>
            </a:r>
          </a:p>
          <a:p>
            <a:pPr fontAlgn="base"/>
            <a:r>
              <a:rPr lang="en-US" sz="2400" dirty="0"/>
              <a:t>Should be as descriptive and literal as possible to accurately explain what the image is and what it is trying to convey.</a:t>
            </a:r>
          </a:p>
          <a:p>
            <a:pPr fontAlgn="base"/>
            <a:r>
              <a:rPr lang="en-US" sz="2400" dirty="0"/>
              <a:t>Ask yourself: What does the image actually show?</a:t>
            </a:r>
          </a:p>
          <a:p>
            <a:endParaRPr lang="en-US" sz="24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58E91A0-9F3F-2729-A74D-8787C7EC7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2101"/>
          </a:xfrm>
        </p:spPr>
        <p:txBody>
          <a:bodyPr anchor="t"/>
          <a:lstStyle/>
          <a:p>
            <a:r>
              <a:rPr lang="en-US" dirty="0"/>
              <a:t>Captions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48C67F5-4583-5CE7-B7DC-99221A743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3264"/>
            <a:ext cx="5183188" cy="368458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Captions are visible and are intended to describe the image for all users.</a:t>
            </a:r>
          </a:p>
          <a:p>
            <a:pPr fontAlgn="base"/>
            <a:r>
              <a:rPr lang="en-US" sz="2400" dirty="0"/>
              <a:t>Do not have to literally explain what the image shows and may provide additional context.</a:t>
            </a:r>
          </a:p>
          <a:p>
            <a:pPr fontAlgn="base"/>
            <a:r>
              <a:rPr lang="en-US" sz="2400" dirty="0"/>
              <a:t>Should appear below the image.</a:t>
            </a:r>
          </a:p>
          <a:p>
            <a:pPr fontAlgn="base"/>
            <a:r>
              <a:rPr lang="en-US" sz="2400" dirty="0"/>
              <a:t>Must be at least 20 pt. size for readability.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29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900C-D049-CC77-2FF3-DD5319C8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665913" cy="727364"/>
          </a:xfrm>
        </p:spPr>
        <p:txBody>
          <a:bodyPr anchor="t">
            <a:normAutofit/>
          </a:bodyPr>
          <a:lstStyle/>
          <a:p>
            <a:r>
              <a:rPr lang="en-US" sz="4400" dirty="0"/>
              <a:t>Alt Text vs Captions Example</a:t>
            </a:r>
          </a:p>
        </p:txBody>
      </p:sp>
      <p:pic>
        <p:nvPicPr>
          <p:cNvPr id="6" name="Picture Placeholder 5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CCCC7186-1385-4465-97E0-05891D417B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64" r="7764"/>
          <a:stretch>
            <a:fillRect/>
          </a:stretch>
        </p:blipFill>
        <p:spPr>
          <a:xfrm>
            <a:off x="6096000" y="1494054"/>
            <a:ext cx="5409701" cy="42715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CED0-77A0-3AE8-5553-6A7E3F60E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4054"/>
            <a:ext cx="4875212" cy="4374934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Woman sitting at a desk in front of a computer.</a:t>
            </a:r>
          </a:p>
          <a:p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The Nebraska MTSS website has additional professional learning opportunities are available to provide individualized implementation support.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8329"/>
      </p:ext>
    </p:extLst>
  </p:cSld>
  <p:clrMapOvr>
    <a:masterClrMapping/>
  </p:clrMapOvr>
</p:sld>
</file>

<file path=ppt/theme/theme1.xml><?xml version="1.0" encoding="utf-8"?>
<a:theme xmlns:a="http://schemas.openxmlformats.org/drawingml/2006/main" name="NeMTS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44134BFA-AB23-BC48-A36F-0B14E60A524E}"/>
    </a:ext>
  </a:extLst>
</a:theme>
</file>

<file path=ppt/theme/theme2.xml><?xml version="1.0" encoding="utf-8"?>
<a:theme xmlns:a="http://schemas.openxmlformats.org/drawingml/2006/main" name="NeMTSS+NDE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F99006AB-50FC-9B49-BD92-D3CE436A8B09}"/>
    </a:ext>
  </a:extLst>
</a:theme>
</file>

<file path=ppt/theme/theme3.xml><?xml version="1.0" encoding="utf-8"?>
<a:theme xmlns:a="http://schemas.openxmlformats.org/drawingml/2006/main" name="NeMTSS+NDE Alt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3FA98AF7-D234-2F49-AA8A-D7175857FB36}"/>
    </a:ext>
  </a:extLst>
</a:theme>
</file>

<file path=ppt/theme/theme4.xml><?xml version="1.0" encoding="utf-8"?>
<a:theme xmlns:a="http://schemas.openxmlformats.org/drawingml/2006/main" name="NeMTSS + CYF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F7DE70DA-1FD3-2F4A-9EE4-00D0A31834A0}"/>
    </a:ext>
  </a:extLst>
</a:theme>
</file>

<file path=ppt/theme/theme5.xml><?xml version="1.0" encoding="utf-8"?>
<a:theme xmlns:a="http://schemas.openxmlformats.org/drawingml/2006/main" name="NeMTSS + NDE + CYF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69E741CA-826E-3D49-A8CE-D0F8CC504FAC}"/>
    </a:ext>
  </a:extLst>
</a:theme>
</file>

<file path=ppt/theme/theme6.xml><?xml version="1.0" encoding="utf-8"?>
<a:theme xmlns:a="http://schemas.openxmlformats.org/drawingml/2006/main" name="Transition Slide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817CCFA9-D148-464A-B26F-817C03352726}"/>
    </a:ext>
  </a:extLst>
</a:theme>
</file>

<file path=ppt/theme/theme7.xml><?xml version="1.0" encoding="utf-8"?>
<a:theme xmlns:a="http://schemas.openxmlformats.org/drawingml/2006/main" name="Template Slide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16;9" id="{5ACB4E0F-8111-2446-9A52-1B3C202376AD}" vid="{AA7685B5-2A45-CA45-91C9-780AAC9756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0C39110702A74E894747D4CE6BD9CA" ma:contentTypeVersion="21" ma:contentTypeDescription="Create a new document." ma:contentTypeScope="" ma:versionID="127cae411c274c07ecc5efe50b7b2307">
  <xsd:schema xmlns:xsd="http://www.w3.org/2001/XMLSchema" xmlns:xs="http://www.w3.org/2001/XMLSchema" xmlns:p="http://schemas.microsoft.com/office/2006/metadata/properties" xmlns:ns2="79a4b4a9-6f91-47c2-bab2-787abd909414" xmlns:ns3="d0ed030e-6b07-4fe5-ab67-c0ec7b76116e" targetNamespace="http://schemas.microsoft.com/office/2006/metadata/properties" ma:root="true" ma:fieldsID="10cb1bea00d9108878b0ce577308435b" ns2:_="" ns3:_="">
    <xsd:import namespace="79a4b4a9-6f91-47c2-bab2-787abd909414"/>
    <xsd:import namespace="d0ed030e-6b07-4fe5-ab67-c0ec7b761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b4a9-6f91-47c2-bab2-787abd909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description="" ma:internalName="MediaServiceLocation" ma:readOnly="true">
      <xsd:simpleType>
        <xsd:restriction base="dms:Text"/>
      </xsd:simpleType>
    </xsd:element>
    <xsd:element name="MediaLengthInSeconds" ma:index="12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7fa96fb-b0ee-4967-af60-c778f60915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d030e-6b07-4fe5-ab67-c0ec7b76116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79da991-ce63-410c-855b-35d4c5f5f126}" ma:internalName="TaxCatchAll" ma:showField="CatchAllData" ma:web="d0ed030e-6b07-4fe5-ab67-c0ec7b761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ed030e-6b07-4fe5-ab67-c0ec7b76116e" xsi:nil="true"/>
    <lcf76f155ced4ddcb4097134ff3c332f xmlns="79a4b4a9-6f91-47c2-bab2-787abd90941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872AB-98C7-4494-A654-1240397470B1}"/>
</file>

<file path=customXml/itemProps2.xml><?xml version="1.0" encoding="utf-8"?>
<ds:datastoreItem xmlns:ds="http://schemas.openxmlformats.org/officeDocument/2006/customXml" ds:itemID="{6946477D-23B8-4BFB-BE0E-7F3050391B04}">
  <ds:schemaRefs>
    <ds:schemaRef ds:uri="http://purl.org/dc/elements/1.1/"/>
    <ds:schemaRef ds:uri="3789991e-b8ab-45cf-8b20-b1f072e58f63"/>
    <ds:schemaRef ds:uri="http://schemas.microsoft.com/office/2006/metadata/properties"/>
    <ds:schemaRef ds:uri="http://purl.org/dc/dcmitype/"/>
    <ds:schemaRef ds:uri="d97f1545-f3c8-47b0-83c2-9bcb1f8e5f13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6D753A4-ECCD-47F7-B51C-1283ABFDA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74</TotalTime>
  <Words>351</Words>
  <Application>Microsoft Macintosh PowerPoint</Application>
  <PresentationFormat>Widescreen</PresentationFormat>
  <Paragraphs>27</Paragraphs>
  <Slides>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Myriad Pro Semibold</vt:lpstr>
      <vt:lpstr>Times New Roman Regular</vt:lpstr>
      <vt:lpstr>NeMTSS</vt:lpstr>
      <vt:lpstr>NeMTSS+NDE</vt:lpstr>
      <vt:lpstr>NeMTSS+NDE Alt</vt:lpstr>
      <vt:lpstr>NeMTSS + CYFS</vt:lpstr>
      <vt:lpstr>NeMTSS + NDE + CYFS</vt:lpstr>
      <vt:lpstr>Transition Slides</vt:lpstr>
      <vt:lpstr>Template Slides</vt:lpstr>
      <vt:lpstr>READ BEFORE USING TEMPLATE</vt:lpstr>
      <vt:lpstr>ADA Checklist</vt:lpstr>
      <vt:lpstr>Alt Text vs Captions</vt:lpstr>
      <vt:lpstr>Alt Text vs Captions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Kyleigh Skaggs</dc:creator>
  <cp:lastModifiedBy>Kyleigh Skaggs</cp:lastModifiedBy>
  <cp:revision>1</cp:revision>
  <dcterms:created xsi:type="dcterms:W3CDTF">2026-01-21T15:32:31Z</dcterms:created>
  <dcterms:modified xsi:type="dcterms:W3CDTF">2026-01-21T16:47:08Z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0x0101009C0C39110702A74E894747D4CE6BD9CA</vt:lpwstr>
  </property>
  <property fmtid="{D5CDD505-2E9C-101B-9397-08002B2CF9AE}" pid="3" name="MediaServiceImageTags">
    <vt:lpwstr/>
  </property>
</Properties>
</file>