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4"/>
    <p:sldMasterId id="2147483733" r:id="rId5"/>
    <p:sldMasterId id="2147483670" r:id="rId6"/>
    <p:sldMasterId id="2147483680" r:id="rId7"/>
    <p:sldMasterId id="2147483709" r:id="rId8"/>
    <p:sldMasterId id="2147483692" r:id="rId9"/>
    <p:sldMasterId id="2147483701" r:id="rId10"/>
  </p:sldMasterIdLst>
  <p:notesMasterIdLst>
    <p:notesMasterId r:id="rId15"/>
  </p:notesMasterIdLst>
  <p:sldIdLst>
    <p:sldId id="261" r:id="rId11"/>
    <p:sldId id="258" r:id="rId12"/>
    <p:sldId id="259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001489"/>
    <a:srgbClr val="6D6E71"/>
    <a:srgbClr val="0057A8"/>
    <a:srgbClr val="00566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1E4B03-9973-1D47-9C86-E0011288C071}" v="39" dt="2026-01-21T16:13:21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/>
    <p:restoredTop sz="94558"/>
  </p:normalViewPr>
  <p:slideViewPr>
    <p:cSldViewPr snapToGrid="0" snapToObjects="1" showGuides="1">
      <p:cViewPr varScale="1">
        <p:scale>
          <a:sx n="121" d="100"/>
          <a:sy n="121" d="100"/>
        </p:scale>
        <p:origin x="213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imes New Roman Regular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imes New Roman Regular" panose="02020603050405020304" pitchFamily="18" charset="0"/>
              </a:defRPr>
            </a:lvl1pPr>
          </a:lstStyle>
          <a:p>
            <a:fld id="{44B1A977-363E-4A40-ADB0-42351F052C66}" type="datetimeFigureOut">
              <a:rPr lang="en-US" smtClean="0"/>
              <a:pPr/>
              <a:t>1/21/26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imes New Roman Regular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imes New Roman Regular" panose="02020603050405020304" pitchFamily="18" charset="0"/>
              </a:defRPr>
            </a:lvl1pPr>
          </a:lstStyle>
          <a:p>
            <a:fld id="{8212BDEA-9C91-F441-BC4F-C5C4FC3BC4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78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imes New Roman Regular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Times New Roman Regular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Times New Roman Regular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Times New Roman Regular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Times New Roman Regular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4FE4-503A-6245-B5C9-8507F97D6DB0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B89-8A6D-AB4F-B6EF-0D760CC02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3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4FE4-503A-6245-B5C9-8507F97D6DB0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B89-8A6D-AB4F-B6EF-0D760CC02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0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b="0" i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b="0" i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b="0" i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b="0" i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4FE4-503A-6245-B5C9-8507F97D6DB0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B89-8A6D-AB4F-B6EF-0D760CC02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99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4FE4-503A-6245-B5C9-8507F97D6DB0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B89-8A6D-AB4F-B6EF-0D760CC02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49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b="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b="0" i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b="0" i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b="0" i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b="0" i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4FE4-503A-6245-B5C9-8507F97D6DB0}" type="datetimeFigureOut">
              <a:rPr lang="en-US" smtClean="0"/>
              <a:t>1/21/26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B89-8A6D-AB4F-B6EF-0D760CC02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1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4FE4-503A-6245-B5C9-8507F97D6DB0}" type="datetimeFigureOut">
              <a:rPr lang="en-US" smtClean="0"/>
              <a:t>1/21/26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B89-8A6D-AB4F-B6EF-0D760CC02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82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4FE4-503A-6245-B5C9-8507F97D6DB0}" type="datetimeFigureOut">
              <a:rPr lang="en-US" smtClean="0"/>
              <a:t>1/21/26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B89-8A6D-AB4F-B6EF-0D760CC02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2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4FE4-503A-6245-B5C9-8507F97D6DB0}" type="datetimeFigureOut">
              <a:rPr lang="en-US" smtClean="0"/>
              <a:t>1/21/26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B89-8A6D-AB4F-B6EF-0D760CC02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7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4FE4-503A-6245-B5C9-8507F97D6DB0}" type="datetimeFigureOut">
              <a:rPr lang="en-US" smtClean="0"/>
              <a:t>1/21/26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B89-8A6D-AB4F-B6EF-0D760CC02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93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4FE4-503A-6245-B5C9-8507F97D6DB0}" type="datetimeFigureOut">
              <a:rPr lang="en-US" smtClean="0"/>
              <a:t>1/21/26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B89-8A6D-AB4F-B6EF-0D760CC02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40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543B-A5DB-8A47-A35C-292697539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1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b="0" i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b="0" i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b="0" i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b="0" i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4FE4-503A-6245-B5C9-8507F97D6DB0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B89-8A6D-AB4F-B6EF-0D760CC02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54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543B-A5DB-8A47-A35C-292697539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60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543B-A5DB-8A47-A35C-292697539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39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543B-A5DB-8A47-A35C-292697539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12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521397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543B-A5DB-8A47-A35C-292697539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66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543B-A5DB-8A47-A35C-292697539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7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543B-A5DB-8A47-A35C-292697539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543B-A5DB-8A47-A35C-292697539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10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D543B-A5DB-8A47-A35C-292697539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51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AE95-AAAD-A440-9CE4-5CBBD15AF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536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AE95-AAAD-A440-9CE4-5CBBD15AF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4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4FE4-503A-6245-B5C9-8507F97D6DB0}" type="datetimeFigureOut">
              <a:rPr lang="en-US" smtClean="0"/>
              <a:t>1/21/26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B89-8A6D-AB4F-B6EF-0D760CC02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970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AE95-AAAD-A440-9CE4-5CBBD15AF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17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AE95-AAAD-A440-9CE4-5CBBD15AF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20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AE95-AAAD-A440-9CE4-5CBBD15AF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23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AE95-AAAD-A440-9CE4-5CBBD15AF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769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AE95-AAAD-A440-9CE4-5CBBD15AF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969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AE95-AAAD-A440-9CE4-5CBBD15AF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803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AE95-AAAD-A440-9CE4-5CBBD15AF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025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1300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2311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678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b="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b="0" i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b="0" i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b="0" i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b="0" i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4FE4-503A-6245-B5C9-8507F97D6DB0}" type="datetimeFigureOut">
              <a:rPr lang="en-US" smtClean="0"/>
              <a:t>1/21/26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B89-8A6D-AB4F-B6EF-0D760CC02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24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02362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48150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05854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1849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28409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0838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A14B4A-E873-4D4B-9A51-2AC8253D97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94840" y="2743200"/>
            <a:ext cx="5402724" cy="13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71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BDC2FF-2B41-1E46-BA07-BC0DDA2602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6482" y="2700502"/>
            <a:ext cx="3869182" cy="149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433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999824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1BBD91-BF82-1C4D-BBE9-EDF1B9A8AB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201" y="5440681"/>
            <a:ext cx="2836991" cy="10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684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730" y="4286494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36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4FE4-503A-6245-B5C9-8507F97D6DB0}" type="datetimeFigureOut">
              <a:rPr lang="en-US" smtClean="0"/>
              <a:t>1/21/26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B89-8A6D-AB4F-B6EF-0D760CC02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18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2326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87117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266E0-4EE9-CA4C-A6F8-E681454FC3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5650992"/>
            <a:ext cx="7886700" cy="525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100"/>
            </a:lvl1pPr>
          </a:lstStyle>
          <a:p>
            <a:pPr lvl="0"/>
            <a:r>
              <a:rPr lang="en-US" dirty="0" err="1"/>
              <a:t>NeMTSS</a:t>
            </a:r>
            <a:r>
              <a:rPr lang="en-US" dirty="0"/>
              <a:t> Implementation Support Team, University of Nebraska–Lincoln is funded by the Nebraska Department of Education, Project </a:t>
            </a:r>
            <a:br>
              <a:rPr lang="en-US" dirty="0"/>
            </a:br>
            <a:r>
              <a:rPr lang="en-US" dirty="0"/>
              <a:t># 19-94-2810-4415-M-37 (USDE Grant #H027A027170079). Contents do not necessarily represent the policy of NDE or </a:t>
            </a:r>
            <a:br>
              <a:rPr lang="en-US" dirty="0"/>
            </a:br>
            <a:r>
              <a:rPr lang="en-US" dirty="0"/>
              <a:t>USDE, and no endorsement should be assumed. </a:t>
            </a:r>
          </a:p>
        </p:txBody>
      </p:sp>
    </p:spTree>
    <p:extLst>
      <p:ext uri="{BB962C8B-B14F-4D97-AF65-F5344CB8AC3E}">
        <p14:creationId xmlns:p14="http://schemas.microsoft.com/office/powerpoint/2010/main" val="6594194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5018D5-5257-774C-8699-54E7CA072A05}"/>
              </a:ext>
            </a:extLst>
          </p:cNvPr>
          <p:cNvSpPr/>
          <p:nvPr userDrawn="1"/>
        </p:nvSpPr>
        <p:spPr>
          <a:xfrm>
            <a:off x="-1" y="-9331"/>
            <a:ext cx="4591789" cy="3429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13AE86-9A0D-6D49-805D-06B2CB596209}"/>
              </a:ext>
            </a:extLst>
          </p:cNvPr>
          <p:cNvSpPr/>
          <p:nvPr userDrawn="1"/>
        </p:nvSpPr>
        <p:spPr>
          <a:xfrm>
            <a:off x="4591812" y="3423495"/>
            <a:ext cx="4591789" cy="350914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E57736-F99D-9D4D-A5E2-8CD4174E15EC}"/>
              </a:ext>
            </a:extLst>
          </p:cNvPr>
          <p:cNvSpPr/>
          <p:nvPr userDrawn="1"/>
        </p:nvSpPr>
        <p:spPr>
          <a:xfrm>
            <a:off x="4596547" y="-9331"/>
            <a:ext cx="4591788" cy="3429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28DEB9-5E7E-0241-A607-06A1C430E75B}"/>
              </a:ext>
            </a:extLst>
          </p:cNvPr>
          <p:cNvSpPr/>
          <p:nvPr userDrawn="1"/>
        </p:nvSpPr>
        <p:spPr>
          <a:xfrm>
            <a:off x="-4573" y="3420953"/>
            <a:ext cx="4591789" cy="35091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6A81DD-1310-1649-8D28-0B71D033EEE2}"/>
              </a:ext>
            </a:extLst>
          </p:cNvPr>
          <p:cNvSpPr txBox="1"/>
          <p:nvPr userDrawn="1"/>
        </p:nvSpPr>
        <p:spPr>
          <a:xfrm>
            <a:off x="902162" y="2447545"/>
            <a:ext cx="2778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&amp; Shared Leadership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D14CBA-8B0E-C043-988A-89F234BE4EAB}"/>
              </a:ext>
            </a:extLst>
          </p:cNvPr>
          <p:cNvSpPr txBox="1"/>
          <p:nvPr userDrawn="1"/>
        </p:nvSpPr>
        <p:spPr>
          <a:xfrm>
            <a:off x="5030700" y="6060852"/>
            <a:ext cx="371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Communication &amp; Collaboration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99723D-B1F2-1146-9355-C5F53D09E27B}"/>
              </a:ext>
            </a:extLst>
          </p:cNvPr>
          <p:cNvSpPr txBox="1"/>
          <p:nvPr userDrawn="1"/>
        </p:nvSpPr>
        <p:spPr>
          <a:xfrm>
            <a:off x="5518140" y="2393426"/>
            <a:ext cx="304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Layered Continuum </a:t>
            </a:r>
          </a:p>
          <a:p>
            <a:pPr algn="ctr"/>
            <a:r>
              <a:rPr lang="en-US" sz="18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Supports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D744F5-324C-6B42-84C9-3BB1994674E6}"/>
              </a:ext>
            </a:extLst>
          </p:cNvPr>
          <p:cNvSpPr txBox="1"/>
          <p:nvPr userDrawn="1"/>
        </p:nvSpPr>
        <p:spPr>
          <a:xfrm>
            <a:off x="419100" y="6033976"/>
            <a:ext cx="349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Data-Based Decision-Making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F550DD-1166-D549-A95D-D7E051777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7478" y="3704540"/>
            <a:ext cx="2240454" cy="22404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7AF916B-4C8A-224A-A163-C79AE92916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88" y="3893638"/>
            <a:ext cx="2129115" cy="21291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478AC2C-B365-E547-B334-948DF255AF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347636" y="364615"/>
            <a:ext cx="1887367" cy="19122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7DD6548-327B-2848-9BC8-652A6F952A5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5977525" y="436128"/>
            <a:ext cx="2007480" cy="163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350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B8E3-9B4B-2D48-9E40-CE1F9A5C11E6}" type="datetimeFigureOut">
              <a:rPr lang="en-US" smtClean="0"/>
              <a:t>1/21/26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1335-1CFA-5749-A796-8C214B0DF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14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B8E3-9B4B-2D48-9E40-CE1F9A5C11E6}" type="datetimeFigureOut">
              <a:rPr lang="en-US" smtClean="0"/>
              <a:t>1/21/26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1335-1CFA-5749-A796-8C214B0DF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4FE4-503A-6245-B5C9-8507F97D6DB0}" type="datetimeFigureOut">
              <a:rPr lang="en-US" smtClean="0"/>
              <a:t>1/21/26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B89-8A6D-AB4F-B6EF-0D760CC02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4FE4-503A-6245-B5C9-8507F97D6DB0}" type="datetimeFigureOut">
              <a:rPr lang="en-US" smtClean="0"/>
              <a:t>1/21/26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B89-8A6D-AB4F-B6EF-0D760CC02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3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4FE4-503A-6245-B5C9-8507F97D6DB0}" type="datetimeFigureOut">
              <a:rPr lang="en-US" smtClean="0"/>
              <a:t>1/21/26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B89-8A6D-AB4F-B6EF-0D760CC02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4FE4-503A-6245-B5C9-8507F97D6DB0}" type="datetimeFigureOut">
              <a:rPr lang="en-US" smtClean="0"/>
              <a:t>1/21/26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B89-8A6D-AB4F-B6EF-0D760CC02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4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8823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Times New Roman Regular" panose="02020603050405020304" pitchFamily="18" charset="0"/>
              </a:defRPr>
            </a:lvl1pPr>
          </a:lstStyle>
          <a:p>
            <a:fld id="{C8324FE4-503A-6245-B5C9-8507F97D6DB0}" type="datetimeFigureOut">
              <a:rPr lang="en-US" smtClean="0"/>
              <a:pPr/>
              <a:t>1/21/26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8823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Times New Roman Regular" panose="02020603050405020304" pitchFamily="18" charset="0"/>
                <a:ea typeface="Times New Roman Regular" panose="02020603050405020304" pitchFamily="18" charset="0"/>
                <a:cs typeface="Times New Roman Regular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8823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Times New Roman Regular" panose="02020603050405020304" pitchFamily="18" charset="0"/>
                <a:ea typeface="Times New Roman Regular" panose="02020603050405020304" pitchFamily="18" charset="0"/>
                <a:cs typeface="Times New Roman Regular" panose="02020603050405020304" pitchFamily="18" charset="0"/>
              </a:defRPr>
            </a:lvl1pPr>
          </a:lstStyle>
          <a:p>
            <a:fld id="{A0B9CB89-8A6D-AB4F-B6EF-0D760CC025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4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7BF4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7BF4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7BF4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7BF4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7BF4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8823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Times New Roman Regular" panose="02020603050405020304" pitchFamily="18" charset="0"/>
              </a:defRPr>
            </a:lvl1pPr>
          </a:lstStyle>
          <a:p>
            <a:fld id="{C8324FE4-503A-6245-B5C9-8507F97D6DB0}" type="datetimeFigureOut">
              <a:rPr lang="en-US" smtClean="0"/>
              <a:pPr/>
              <a:t>1/21/26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8823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Times New Roman Regular" panose="02020603050405020304" pitchFamily="18" charset="0"/>
                <a:ea typeface="Times New Roman Regular" panose="02020603050405020304" pitchFamily="18" charset="0"/>
                <a:cs typeface="Times New Roman Regular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8823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Times New Roman Regular" panose="02020603050405020304" pitchFamily="18" charset="0"/>
                <a:ea typeface="Times New Roman Regular" panose="02020603050405020304" pitchFamily="18" charset="0"/>
                <a:cs typeface="Times New Roman Regular" panose="02020603050405020304" pitchFamily="18" charset="0"/>
              </a:defRPr>
            </a:lvl1pPr>
          </a:lstStyle>
          <a:p>
            <a:fld id="{A0B9CB89-8A6D-AB4F-B6EF-0D760CC025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1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1489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7BF4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7BF4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7BF4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7BF4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7BF4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5205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4427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Times New Roman Regular" panose="02020603050405020304" pitchFamily="18" charset="0"/>
                <a:ea typeface="Times New Roman Regular" panose="02020603050405020304" pitchFamily="18" charset="0"/>
                <a:cs typeface="Times New Roman Regular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442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Times New Roman Regular" panose="02020603050405020304" pitchFamily="18" charset="0"/>
                <a:ea typeface="Times New Roman Regular" panose="02020603050405020304" pitchFamily="18" charset="0"/>
                <a:cs typeface="Times New Roman Regular" panose="02020603050405020304" pitchFamily="18" charset="0"/>
              </a:defRPr>
            </a:lvl1pPr>
          </a:lstStyle>
          <a:p>
            <a:fld id="{592D543B-A5DB-8A47-A35C-292697539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8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1489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60BC56"/>
        </a:buClr>
        <a:buFont typeface="Arial"/>
        <a:buChar char="•"/>
        <a:defRPr sz="2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0BC56"/>
        </a:buClr>
        <a:buFont typeface="Arial"/>
        <a:buChar char="•"/>
        <a:defRPr sz="24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0BC56"/>
        </a:buClr>
        <a:buFont typeface="Arial"/>
        <a:buChar char="•"/>
        <a:defRPr sz="20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0BC56"/>
        </a:buClr>
        <a:buFont typeface="Arial"/>
        <a:buChar char="•"/>
        <a:defRPr sz="1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0BC56"/>
        </a:buClr>
        <a:buFont typeface="Arial"/>
        <a:buChar char="•"/>
        <a:defRPr sz="1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7842" y="5994399"/>
            <a:ext cx="3057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2"/>
                </a:solidFill>
                <a:latin typeface="Times New Roman Regular" panose="02020603050405020304" pitchFamily="18" charset="0"/>
                <a:ea typeface="Times New Roman Regular" panose="02020603050405020304" pitchFamily="18" charset="0"/>
                <a:cs typeface="Times New Roman Regular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3368" y="5994400"/>
            <a:ext cx="8270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Times New Roman Regular" panose="02020603050405020304" pitchFamily="18" charset="0"/>
                <a:ea typeface="Times New Roman Regular" panose="02020603050405020304" pitchFamily="18" charset="0"/>
                <a:cs typeface="Times New Roman Regular" panose="02020603050405020304" pitchFamily="18" charset="0"/>
              </a:defRPr>
            </a:lvl1pPr>
          </a:lstStyle>
          <a:p>
            <a:fld id="{A5A7AE95-AAAD-A440-9CE4-5CBBD15AF0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9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1489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/>
        <a:buChar char="•"/>
        <a:defRPr sz="2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24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20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1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1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745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1489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/>
        <a:buChar char="•"/>
        <a:defRPr sz="2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24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20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1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1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14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imes New Roman Regular" panose="02020603050405020304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45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19" r:id="rId2"/>
    <p:sldLayoutId id="2147483693" r:id="rId3"/>
    <p:sldLayoutId id="2147483698" r:id="rId4"/>
    <p:sldLayoutId id="214748369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bg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Times New Roman Regular" panose="02020603050405020304" pitchFamily="18" charset="0"/>
              </a:defRPr>
            </a:lvl1pPr>
          </a:lstStyle>
          <a:p>
            <a:fld id="{0054B8E3-9B4B-2D48-9E40-CE1F9A5C11E6}" type="datetimeFigureOut">
              <a:rPr lang="en-US" smtClean="0"/>
              <a:pPr/>
              <a:t>1/21/26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 Regular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 Regular" panose="02020603050405020304" pitchFamily="18" charset="0"/>
              </a:defRPr>
            </a:lvl1pPr>
          </a:lstStyle>
          <a:p>
            <a:fld id="{6ADC1335-1CFA-5749-A796-8C214B0DFC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8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0" r:id="rId2"/>
    <p:sldLayoutId id="2147483707" r:id="rId3"/>
    <p:sldLayoutId id="214748370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1489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/>
        <a:buChar char="•"/>
        <a:defRPr sz="2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24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20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1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1800" b="0" i="0" kern="1200">
          <a:solidFill>
            <a:schemeClr val="tx1"/>
          </a:solidFill>
          <a:latin typeface="Times New Roman Regular" panose="02020603050405020304" pitchFamily="18" charset="0"/>
          <a:ea typeface="Times New Roman Regular" panose="02020603050405020304" pitchFamily="18" charset="0"/>
          <a:cs typeface="Times New Roman Regular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3F3B3-843F-8810-0CD1-2A83F9917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614855"/>
            <a:ext cx="2949178" cy="160020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READ BEFORE USING TEMPLATE</a:t>
            </a:r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DCE6066-03AF-D077-DF7A-9B77B3AAD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7788" y="643758"/>
            <a:ext cx="4629150" cy="46291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590F8-1A64-F260-E5DD-1BAB68E0E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template contains </a:t>
            </a:r>
            <a:r>
              <a:rPr lang="en-US" b="1" u="sng" dirty="0"/>
              <a:t>several</a:t>
            </a:r>
            <a:r>
              <a:rPr lang="en-US" dirty="0"/>
              <a:t> master slide options. To see all available slides, select the </a:t>
            </a:r>
            <a:r>
              <a:rPr lang="en-US" b="1" dirty="0"/>
              <a:t>Layout dropdown</a:t>
            </a:r>
            <a:r>
              <a:rPr lang="en-US" dirty="0"/>
              <a:t>. Make sure to scroll to the bottom to view all available slides.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2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C524-E8B6-AD35-65AB-AF02EC246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4057"/>
            <a:ext cx="7886700" cy="1325563"/>
          </a:xfrm>
        </p:spPr>
        <p:txBody>
          <a:bodyPr/>
          <a:lstStyle/>
          <a:p>
            <a:r>
              <a:rPr lang="en-US" dirty="0"/>
              <a:t>ADA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21A02-9437-1D47-3C75-A00C29A9A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10006"/>
            <a:ext cx="78867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3"/>
                </a:solidFill>
              </a:rPr>
              <a:t>Important accessibility considerations (not a comprehensive list):</a:t>
            </a:r>
            <a:endParaRPr lang="en-US" sz="2400" dirty="0">
              <a:solidFill>
                <a:schemeClr val="accent3"/>
              </a:solidFill>
            </a:endParaRPr>
          </a:p>
          <a:p>
            <a:pPr fontAlgn="base"/>
            <a:r>
              <a:rPr lang="en-US" sz="2400" b="1" dirty="0"/>
              <a:t>ONLY use master slides. </a:t>
            </a:r>
            <a:r>
              <a:rPr lang="en-US" sz="2400" dirty="0"/>
              <a:t>Select from the NEW SLIDE dropdown. (Do NOT create a new slide using text boxes.)</a:t>
            </a:r>
          </a:p>
          <a:p>
            <a:pPr fontAlgn="base"/>
            <a:r>
              <a:rPr lang="en-US" sz="2400" dirty="0"/>
              <a:t>Add alternative text to ALL images, including graphs and charts (Do NOT use SmartArt.)</a:t>
            </a:r>
          </a:p>
          <a:p>
            <a:pPr fontAlgn="base"/>
            <a:r>
              <a:rPr lang="en-US" sz="2400" dirty="0"/>
              <a:t>Add captions to ALL images, graphs and charts.</a:t>
            </a:r>
          </a:p>
          <a:p>
            <a:pPr fontAlgn="base"/>
            <a:r>
              <a:rPr lang="en-US" sz="2400" dirty="0"/>
              <a:t>All slides must include a title (if there are multiple slides with same title make sure to include “cont.” or indicate “part 1”, “part 2”,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 fontAlgn="base"/>
            <a:r>
              <a:rPr lang="en-US" sz="2400" dirty="0"/>
              <a:t>Keep bulleted lists to no more than two levels.</a:t>
            </a:r>
          </a:p>
          <a:p>
            <a:pPr fontAlgn="base"/>
            <a:r>
              <a:rPr lang="en-US" sz="2400" dirty="0"/>
              <a:t>Text should be at least 20 pt size. </a:t>
            </a:r>
          </a:p>
          <a:p>
            <a:pPr fontAlgn="base"/>
            <a:r>
              <a:rPr lang="en-US" sz="2400" dirty="0"/>
              <a:t>Only use </a:t>
            </a:r>
            <a:r>
              <a:rPr lang="en-US" sz="2400" dirty="0" err="1"/>
              <a:t>NeMTSS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tx2"/>
                </a:solidFill>
              </a:rPr>
              <a:t>grey</a:t>
            </a:r>
            <a:r>
              <a:rPr lang="en-US" sz="2400" dirty="0"/>
              <a:t>, </a:t>
            </a:r>
            <a:r>
              <a:rPr lang="en-US" sz="2400" b="1" dirty="0">
                <a:solidFill>
                  <a:schemeClr val="bg2"/>
                </a:solidFill>
              </a:rPr>
              <a:t>blue</a:t>
            </a:r>
            <a:r>
              <a:rPr lang="en-US" sz="2400" dirty="0"/>
              <a:t>, </a:t>
            </a:r>
            <a:r>
              <a:rPr lang="en-US" sz="2400" b="1" dirty="0">
                <a:solidFill>
                  <a:schemeClr val="accent1"/>
                </a:solidFill>
              </a:rPr>
              <a:t>purple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chemeClr val="accent3"/>
                </a:solidFill>
              </a:rPr>
              <a:t>red</a:t>
            </a:r>
            <a:r>
              <a:rPr lang="en-US" sz="2400" dirty="0"/>
              <a:t> for text on a white background; or use white text on full color backgrounds. (All </a:t>
            </a:r>
            <a:r>
              <a:rPr lang="en-US" sz="2400" dirty="0" err="1"/>
              <a:t>NeMTSS</a:t>
            </a:r>
            <a:r>
              <a:rPr lang="en-US" sz="2400" dirty="0"/>
              <a:t> colors are ok to use for icons/graphics/charts.) </a:t>
            </a:r>
          </a:p>
          <a:p>
            <a:endParaRPr lang="en-US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8A887CD-5F5D-17EA-7398-4E3285055F15}"/>
              </a:ext>
            </a:extLst>
          </p:cNvPr>
          <p:cNvGrpSpPr/>
          <p:nvPr/>
        </p:nvGrpSpPr>
        <p:grpSpPr>
          <a:xfrm>
            <a:off x="5307724" y="221321"/>
            <a:ext cx="3594538" cy="1317789"/>
            <a:chOff x="5297214" y="231831"/>
            <a:chExt cx="3594538" cy="131778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5A7ED9-1FAB-926D-D5DE-D18ABE0C508E}"/>
                </a:ext>
              </a:extLst>
            </p:cNvPr>
            <p:cNvSpPr/>
            <p:nvPr/>
          </p:nvSpPr>
          <p:spPr>
            <a:xfrm>
              <a:off x="5297214" y="231831"/>
              <a:ext cx="3594538" cy="13177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person with a paper and text&#10;&#10;AI-generated content may be incorrect.">
              <a:extLst>
                <a:ext uri="{FF2B5EF4-FFF2-40B4-BE49-F238E27FC236}">
                  <a16:creationId xmlns:a16="http://schemas.microsoft.com/office/drawing/2014/main" id="{110B046B-508C-0818-C55C-576984F03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78956" y="399805"/>
              <a:ext cx="1079500" cy="965200"/>
            </a:xfrm>
            <a:prstGeom prst="rect">
              <a:avLst/>
            </a:prstGeom>
            <a:effectLst/>
          </p:spPr>
        </p:pic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848A5E8E-DE72-A4FF-A112-13CA5FE1276D}"/>
                </a:ext>
              </a:extLst>
            </p:cNvPr>
            <p:cNvSpPr txBox="1">
              <a:spLocks/>
            </p:cNvSpPr>
            <p:nvPr/>
          </p:nvSpPr>
          <p:spPr>
            <a:xfrm>
              <a:off x="6589987" y="440176"/>
              <a:ext cx="2301765" cy="9652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87BF40"/>
                </a:buClr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Regular" panose="02020603050405020304" pitchFamily="18" charset="0"/>
                  <a:cs typeface="Times New Roman" panose="02020603050405020304" pitchFamily="18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7BF40"/>
                </a:buClr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Regular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7BF40"/>
                </a:buClr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Regular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7BF40"/>
                </a:buClr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Regular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87BF40"/>
                </a:buClr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Regular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Run accessibility check and resolve any issues before sharing presentation.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1449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B6DA2-3B0F-7463-6067-B69E400A9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Alt Text vs Captions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93BF9-E2E6-9A6F-237D-C44CD6A58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Alt Text</a:t>
            </a:r>
            <a:endParaRPr lang="en-US" b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AB83C1-FC31-7E2F-531E-2EECA2EAB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242317"/>
            <a:ext cx="3868340" cy="3684588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dirty="0"/>
              <a:t>Alt text is not visible on the slide and enables screen readers to read out the description of the image for visually impaired users.</a:t>
            </a:r>
          </a:p>
          <a:p>
            <a:pPr fontAlgn="base"/>
            <a:r>
              <a:rPr lang="en-US" dirty="0"/>
              <a:t>Should be as descriptive and literal as possible to accurately explain what the image is and what it is trying to convey.</a:t>
            </a:r>
          </a:p>
          <a:p>
            <a:pPr fontAlgn="base"/>
            <a:r>
              <a:rPr lang="en-US" dirty="0"/>
              <a:t>Ask yourself: What does the image actually show?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FE5AB0-BE28-E785-DE7C-89FEFBE4D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Captions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6AB13D-287D-0FBB-203D-F67247906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242317"/>
            <a:ext cx="3887391" cy="3684588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dirty="0"/>
              <a:t>Captions are visible and are intended to describe the image for all users.</a:t>
            </a:r>
          </a:p>
          <a:p>
            <a:pPr fontAlgn="base"/>
            <a:r>
              <a:rPr lang="en-US" dirty="0"/>
              <a:t>Do not have to literally explain what the image shows and may provide additional context.</a:t>
            </a:r>
          </a:p>
          <a:p>
            <a:pPr fontAlgn="base"/>
            <a:r>
              <a:rPr lang="en-US" dirty="0"/>
              <a:t>Should appear below the image.</a:t>
            </a:r>
          </a:p>
          <a:p>
            <a:pPr fontAlgn="base"/>
            <a:r>
              <a:rPr lang="en-US" dirty="0"/>
              <a:t>Must be at least 20 pt. size for readability.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382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E6F2F-598D-21A7-512E-62F5FB87A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7884318" cy="740979"/>
          </a:xfrm>
        </p:spPr>
        <p:txBody>
          <a:bodyPr anchor="t">
            <a:normAutofit/>
          </a:bodyPr>
          <a:lstStyle/>
          <a:p>
            <a:r>
              <a:rPr lang="en-US" sz="4200" dirty="0"/>
              <a:t>Alt Text vs Captions Example</a:t>
            </a:r>
          </a:p>
        </p:txBody>
      </p:sp>
      <p:pic>
        <p:nvPicPr>
          <p:cNvPr id="6" name="Content Placeholder 5" descr="A person looking at a computer screen&#10;&#10;AI-generated content may be incorrect.">
            <a:extLst>
              <a:ext uri="{FF2B5EF4-FFF2-40B4-BE49-F238E27FC236}">
                <a16:creationId xmlns:a16="http://schemas.microsoft.com/office/drawing/2014/main" id="{D32A7DC5-559E-9D4F-0B69-0FDA6FFD2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0546" y="1721069"/>
            <a:ext cx="4629150" cy="308764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CFF367-5B42-360F-151D-831D8B720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26476"/>
            <a:ext cx="3257947" cy="381158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endParaRPr lang="en-US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/>
              <a:t>Woman sitting at a desk in front of a computer.</a:t>
            </a:r>
          </a:p>
          <a:p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Caption</a:t>
            </a:r>
            <a:endParaRPr lang="en-US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/>
              <a:t>The Nebraska MTSS website has additional professional learning opportunities are available to provide individualized implementation support.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58093"/>
      </p:ext>
    </p:extLst>
  </p:cSld>
  <p:clrMapOvr>
    <a:masterClrMapping/>
  </p:clrMapOvr>
</p:sld>
</file>

<file path=ppt/theme/theme1.xml><?xml version="1.0" encoding="utf-8"?>
<a:theme xmlns:a="http://schemas.openxmlformats.org/drawingml/2006/main" name="NeMTSS">
  <a:themeElements>
    <a:clrScheme name="NeMTSS">
      <a:dk1>
        <a:srgbClr val="000000"/>
      </a:dk1>
      <a:lt1>
        <a:srgbClr val="FFFFFF"/>
      </a:lt1>
      <a:dk2>
        <a:srgbClr val="595959"/>
      </a:dk2>
      <a:lt2>
        <a:srgbClr val="001489"/>
      </a:lt2>
      <a:accent1>
        <a:srgbClr val="5B2B7E"/>
      </a:accent1>
      <a:accent2>
        <a:srgbClr val="87BF40"/>
      </a:accent2>
      <a:accent3>
        <a:srgbClr val="A31C3C"/>
      </a:accent3>
      <a:accent4>
        <a:srgbClr val="F37920"/>
      </a:accent4>
      <a:accent5>
        <a:srgbClr val="49C2C3"/>
      </a:accent5>
      <a:accent6>
        <a:srgbClr val="F3B11B"/>
      </a:accent6>
      <a:hlink>
        <a:srgbClr val="001489"/>
      </a:hlink>
      <a:folHlink>
        <a:srgbClr val="A31C3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-NeMTSS-Template-4;3" id="{C6610138-F667-A743-BDDC-3AFA2DEEAD4D}" vid="{AB74C520-783E-D848-9825-7A6B5C174ABB}"/>
    </a:ext>
  </a:extLst>
</a:theme>
</file>

<file path=ppt/theme/theme2.xml><?xml version="1.0" encoding="utf-8"?>
<a:theme xmlns:a="http://schemas.openxmlformats.org/drawingml/2006/main" name="NeMTSS + NDE ">
  <a:themeElements>
    <a:clrScheme name="NeMTSS">
      <a:dk1>
        <a:srgbClr val="000000"/>
      </a:dk1>
      <a:lt1>
        <a:srgbClr val="FFFFFF"/>
      </a:lt1>
      <a:dk2>
        <a:srgbClr val="595959"/>
      </a:dk2>
      <a:lt2>
        <a:srgbClr val="001489"/>
      </a:lt2>
      <a:accent1>
        <a:srgbClr val="5B2B7E"/>
      </a:accent1>
      <a:accent2>
        <a:srgbClr val="87BF40"/>
      </a:accent2>
      <a:accent3>
        <a:srgbClr val="A31C3C"/>
      </a:accent3>
      <a:accent4>
        <a:srgbClr val="F37920"/>
      </a:accent4>
      <a:accent5>
        <a:srgbClr val="49C2C3"/>
      </a:accent5>
      <a:accent6>
        <a:srgbClr val="F3B11B"/>
      </a:accent6>
      <a:hlink>
        <a:srgbClr val="001489"/>
      </a:hlink>
      <a:folHlink>
        <a:srgbClr val="A31C3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-NeMTSS-Template-4;3" id="{C6610138-F667-A743-BDDC-3AFA2DEEAD4D}" vid="{4F60A0B0-FF0D-A242-98AD-D619C62AD9E4}"/>
    </a:ext>
  </a:extLst>
</a:theme>
</file>

<file path=ppt/theme/theme3.xml><?xml version="1.0" encoding="utf-8"?>
<a:theme xmlns:a="http://schemas.openxmlformats.org/drawingml/2006/main" name="NeMTSS + NDE Alt">
  <a:themeElements>
    <a:clrScheme name="NeMTSS">
      <a:dk1>
        <a:srgbClr val="000000"/>
      </a:dk1>
      <a:lt1>
        <a:srgbClr val="FFFFFF"/>
      </a:lt1>
      <a:dk2>
        <a:srgbClr val="595959"/>
      </a:dk2>
      <a:lt2>
        <a:srgbClr val="001489"/>
      </a:lt2>
      <a:accent1>
        <a:srgbClr val="5B2B7E"/>
      </a:accent1>
      <a:accent2>
        <a:srgbClr val="87BF40"/>
      </a:accent2>
      <a:accent3>
        <a:srgbClr val="A31C3C"/>
      </a:accent3>
      <a:accent4>
        <a:srgbClr val="F37920"/>
      </a:accent4>
      <a:accent5>
        <a:srgbClr val="49C2C3"/>
      </a:accent5>
      <a:accent6>
        <a:srgbClr val="F3B11B"/>
      </a:accent6>
      <a:hlink>
        <a:srgbClr val="001489"/>
      </a:hlink>
      <a:folHlink>
        <a:srgbClr val="A31C3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-NeMTSS-Template-4;3" id="{C6610138-F667-A743-BDDC-3AFA2DEEAD4D}" vid="{699D5FF0-661E-EB41-9E63-658435F409C9}"/>
    </a:ext>
  </a:extLst>
</a:theme>
</file>

<file path=ppt/theme/theme4.xml><?xml version="1.0" encoding="utf-8"?>
<a:theme xmlns:a="http://schemas.openxmlformats.org/drawingml/2006/main" name="NeMTSS + CYFS">
  <a:themeElements>
    <a:clrScheme name="NeMTSS">
      <a:dk1>
        <a:srgbClr val="000000"/>
      </a:dk1>
      <a:lt1>
        <a:srgbClr val="FFFFFF"/>
      </a:lt1>
      <a:dk2>
        <a:srgbClr val="595959"/>
      </a:dk2>
      <a:lt2>
        <a:srgbClr val="001489"/>
      </a:lt2>
      <a:accent1>
        <a:srgbClr val="5B2B7E"/>
      </a:accent1>
      <a:accent2>
        <a:srgbClr val="87BF40"/>
      </a:accent2>
      <a:accent3>
        <a:srgbClr val="A31C3C"/>
      </a:accent3>
      <a:accent4>
        <a:srgbClr val="F37920"/>
      </a:accent4>
      <a:accent5>
        <a:srgbClr val="49C2C3"/>
      </a:accent5>
      <a:accent6>
        <a:srgbClr val="F3B11B"/>
      </a:accent6>
      <a:hlink>
        <a:srgbClr val="001489"/>
      </a:hlink>
      <a:folHlink>
        <a:srgbClr val="A31C3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-NeMTSS-Template-4;3" id="{C6610138-F667-A743-BDDC-3AFA2DEEAD4D}" vid="{E71302E0-66A8-6F4C-8F57-0018790C3AE3}"/>
    </a:ext>
  </a:extLst>
</a:theme>
</file>

<file path=ppt/theme/theme5.xml><?xml version="1.0" encoding="utf-8"?>
<a:theme xmlns:a="http://schemas.openxmlformats.org/drawingml/2006/main" name="NeMTSS + NDE + CYFS">
  <a:themeElements>
    <a:clrScheme name="NeMTSS">
      <a:dk1>
        <a:srgbClr val="000000"/>
      </a:dk1>
      <a:lt1>
        <a:srgbClr val="FFFFFF"/>
      </a:lt1>
      <a:dk2>
        <a:srgbClr val="595959"/>
      </a:dk2>
      <a:lt2>
        <a:srgbClr val="001489"/>
      </a:lt2>
      <a:accent1>
        <a:srgbClr val="5B2B7E"/>
      </a:accent1>
      <a:accent2>
        <a:srgbClr val="87BF40"/>
      </a:accent2>
      <a:accent3>
        <a:srgbClr val="A31C3C"/>
      </a:accent3>
      <a:accent4>
        <a:srgbClr val="F37920"/>
      </a:accent4>
      <a:accent5>
        <a:srgbClr val="49C2C3"/>
      </a:accent5>
      <a:accent6>
        <a:srgbClr val="F3B11B"/>
      </a:accent6>
      <a:hlink>
        <a:srgbClr val="001489"/>
      </a:hlink>
      <a:folHlink>
        <a:srgbClr val="A31C3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-NeMTSS-Template-4;3" id="{C6610138-F667-A743-BDDC-3AFA2DEEAD4D}" vid="{D27008AA-9AA2-EE4B-949E-EE8811115880}"/>
    </a:ext>
  </a:extLst>
</a:theme>
</file>

<file path=ppt/theme/theme6.xml><?xml version="1.0" encoding="utf-8"?>
<a:theme xmlns:a="http://schemas.openxmlformats.org/drawingml/2006/main" name="Transition Slides">
  <a:themeElements>
    <a:clrScheme name="NeMTSS">
      <a:dk1>
        <a:srgbClr val="000000"/>
      </a:dk1>
      <a:lt1>
        <a:srgbClr val="FFFFFF"/>
      </a:lt1>
      <a:dk2>
        <a:srgbClr val="595959"/>
      </a:dk2>
      <a:lt2>
        <a:srgbClr val="001489"/>
      </a:lt2>
      <a:accent1>
        <a:srgbClr val="5B2B7E"/>
      </a:accent1>
      <a:accent2>
        <a:srgbClr val="87BF40"/>
      </a:accent2>
      <a:accent3>
        <a:srgbClr val="A31C3C"/>
      </a:accent3>
      <a:accent4>
        <a:srgbClr val="F37920"/>
      </a:accent4>
      <a:accent5>
        <a:srgbClr val="49C2C3"/>
      </a:accent5>
      <a:accent6>
        <a:srgbClr val="F3B11B"/>
      </a:accent6>
      <a:hlink>
        <a:srgbClr val="001489"/>
      </a:hlink>
      <a:folHlink>
        <a:srgbClr val="A31C3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-NeMTSS-Template-4;3" id="{C6610138-F667-A743-BDDC-3AFA2DEEAD4D}" vid="{2F11CA49-7EF8-8C45-A2E9-1A566F1C3360}"/>
    </a:ext>
  </a:extLst>
</a:theme>
</file>

<file path=ppt/theme/theme7.xml><?xml version="1.0" encoding="utf-8"?>
<a:theme xmlns:a="http://schemas.openxmlformats.org/drawingml/2006/main" name="Template Slides">
  <a:themeElements>
    <a:clrScheme name="NeMTSS">
      <a:dk1>
        <a:srgbClr val="000000"/>
      </a:dk1>
      <a:lt1>
        <a:srgbClr val="FFFFFF"/>
      </a:lt1>
      <a:dk2>
        <a:srgbClr val="595959"/>
      </a:dk2>
      <a:lt2>
        <a:srgbClr val="001489"/>
      </a:lt2>
      <a:accent1>
        <a:srgbClr val="5B2B7E"/>
      </a:accent1>
      <a:accent2>
        <a:srgbClr val="87BF40"/>
      </a:accent2>
      <a:accent3>
        <a:srgbClr val="A31C3C"/>
      </a:accent3>
      <a:accent4>
        <a:srgbClr val="F37920"/>
      </a:accent4>
      <a:accent5>
        <a:srgbClr val="49C2C3"/>
      </a:accent5>
      <a:accent6>
        <a:srgbClr val="F3B11B"/>
      </a:accent6>
      <a:hlink>
        <a:srgbClr val="001489"/>
      </a:hlink>
      <a:folHlink>
        <a:srgbClr val="A31C3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-NeMTSS-Template-4;3" id="{C6610138-F667-A743-BDDC-3AFA2DEEAD4D}" vid="{18DDF5C9-7356-7F4C-AD2C-9AE582265C90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ed030e-6b07-4fe5-ab67-c0ec7b76116e" xsi:nil="true"/>
    <lcf76f155ced4ddcb4097134ff3c332f xmlns="79a4b4a9-6f91-47c2-bab2-787abd90941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0C39110702A74E894747D4CE6BD9CA" ma:contentTypeVersion="21" ma:contentTypeDescription="Create a new document." ma:contentTypeScope="" ma:versionID="127cae411c274c07ecc5efe50b7b2307">
  <xsd:schema xmlns:xsd="http://www.w3.org/2001/XMLSchema" xmlns:xs="http://www.w3.org/2001/XMLSchema" xmlns:p="http://schemas.microsoft.com/office/2006/metadata/properties" xmlns:ns2="79a4b4a9-6f91-47c2-bab2-787abd909414" xmlns:ns3="d0ed030e-6b07-4fe5-ab67-c0ec7b76116e" targetNamespace="http://schemas.microsoft.com/office/2006/metadata/properties" ma:root="true" ma:fieldsID="10cb1bea00d9108878b0ce577308435b" ns2:_="" ns3:_="">
    <xsd:import namespace="79a4b4a9-6f91-47c2-bab2-787abd909414"/>
    <xsd:import namespace="d0ed030e-6b07-4fe5-ab67-c0ec7b7611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4b4a9-6f91-47c2-bab2-787abd9094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description="" ma:internalName="MediaServiceLocation" ma:readOnly="true">
      <xsd:simpleType>
        <xsd:restriction base="dms:Text"/>
      </xsd:simpleType>
    </xsd:element>
    <xsd:element name="MediaLengthInSeconds" ma:index="12" nillable="true" ma:displayName="MediaLengthInSeconds" ma:description="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7fa96fb-b0ee-4967-af60-c778f60915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ed030e-6b07-4fe5-ab67-c0ec7b76116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979da991-ce63-410c-855b-35d4c5f5f126}" ma:internalName="TaxCatchAll" ma:showField="CatchAllData" ma:web="d0ed030e-6b07-4fe5-ab67-c0ec7b7611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E715EE-D900-4CC9-8217-29E788B17F2E}">
  <ds:schemaRefs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d97f1545-f3c8-47b0-83c2-9bcb1f8e5f13"/>
    <ds:schemaRef ds:uri="3789991e-b8ab-45cf-8b20-b1f072e58f6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3BEFF9B-A263-4982-8841-CCE3BE4F40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E5A28E-84BB-42BF-99FB-E6B6105BCA4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351</Words>
  <Application>Microsoft Macintosh PowerPoint</Application>
  <PresentationFormat>On-screen Show (4:3)</PresentationFormat>
  <Paragraphs>27</Paragraphs>
  <Slides>4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Times New Roman</vt:lpstr>
      <vt:lpstr>Times New Roman Regular</vt:lpstr>
      <vt:lpstr>NeMTSS</vt:lpstr>
      <vt:lpstr>NeMTSS + NDE </vt:lpstr>
      <vt:lpstr>NeMTSS + NDE Alt</vt:lpstr>
      <vt:lpstr>NeMTSS + CYFS</vt:lpstr>
      <vt:lpstr>NeMTSS + NDE + CYFS</vt:lpstr>
      <vt:lpstr>Transition Slides</vt:lpstr>
      <vt:lpstr>Template Slides</vt:lpstr>
      <vt:lpstr>READ BEFORE USING TEMPLATE</vt:lpstr>
      <vt:lpstr>ADA Checklist</vt:lpstr>
      <vt:lpstr>Alt Text vs Captions</vt:lpstr>
      <vt:lpstr>Alt Text vs Captions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Kyleigh Skaggs</dc:creator>
  <cp:lastModifiedBy>Kyleigh Skaggs</cp:lastModifiedBy>
  <cp:revision>1</cp:revision>
  <dcterms:created xsi:type="dcterms:W3CDTF">2026-01-21T15:31:34Z</dcterms:created>
  <dcterms:modified xsi:type="dcterms:W3CDTF">2026-01-21T16:46:31Z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0x0101009C0C39110702A74E894747D4CE6BD9CA</vt:lpwstr>
  </property>
  <property fmtid="{D5CDD505-2E9C-101B-9397-08002B2CF9AE}" pid="3" name="MediaServiceImageTags">
    <vt:lpwstr/>
  </property>
</Properties>
</file>